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0"/>
  </p:notesMasterIdLst>
  <p:sldIdLst>
    <p:sldId id="256" r:id="rId2"/>
    <p:sldId id="267" r:id="rId3"/>
    <p:sldId id="268" r:id="rId4"/>
    <p:sldId id="269" r:id="rId5"/>
    <p:sldId id="270" r:id="rId6"/>
    <p:sldId id="259" r:id="rId7"/>
    <p:sldId id="274" r:id="rId8"/>
    <p:sldId id="265" r:id="rId9"/>
    <p:sldId id="263" r:id="rId10"/>
    <p:sldId id="271" r:id="rId11"/>
    <p:sldId id="261" r:id="rId12"/>
    <p:sldId id="260" r:id="rId13"/>
    <p:sldId id="262" r:id="rId14"/>
    <p:sldId id="264" r:id="rId15"/>
    <p:sldId id="275" r:id="rId16"/>
    <p:sldId id="266" r:id="rId17"/>
    <p:sldId id="272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99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80653" autoAdjust="0"/>
  </p:normalViewPr>
  <p:slideViewPr>
    <p:cSldViewPr snapToGrid="0">
      <p:cViewPr varScale="1">
        <p:scale>
          <a:sx n="72" d="100"/>
          <a:sy n="72" d="100"/>
        </p:scale>
        <p:origin x="539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43E3A-E5A7-4850-8AF0-C9ED6D90DA2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4EC18-76A4-4364-921A-09EE1D79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15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Much has been written about the importance of a company’s ‘safety culture’ in strong process safety performance. This study builds on that and examines ‘organizational health’, what it consists of, how it is measured, and keys to improvement.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16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34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65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99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in detail each element and use of asterisks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35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fishbone model survey and metric support tables were quality tested by multiple industry partners. Company A, B, and C were asked to complete both the fishbone survey and metric support tables and provide thorough feedback on ease of use, opportunities for improvement on the quality of each element / metric, and suggestions for any missing or lacking elements / metrics. The feedback received from these completed “road-tests” was immediately applied to the existing models. The interaction between the research team and Company A, B, and C allowed for the quality and applicability of the organizational health models and scoring metrics to significantly improve while providing the industry partners with a new opportunity to improve upon and bring awareness to the organizational aptitude and culture of their company.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68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97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Organizational culture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defined as the extent in which a company supports their safety culture through reliable operations, internal and external engagement by all levels of the business, and the ongoing support of each employee’s safety. </a:t>
            </a:r>
          </a:p>
          <a:p>
            <a:endParaRPr lang="en-US" sz="1800" dirty="0">
              <a:effectLst/>
              <a:latin typeface="Times New Roman" panose="02020603050405020304" pitchFamily="18" charset="0"/>
            </a:endParaRPr>
          </a:p>
          <a:p>
            <a:r>
              <a:rPr lang="en-US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Organizational aptitude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defined as a company’s ability to utilize its specific tool set of knowledge, experience, data, and analytic tools to build a strong backbone and support process safety throughout the organization. </a:t>
            </a:r>
            <a:endParaRPr lang="en-US" sz="1800" dirty="0">
              <a:effectLst/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48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McKinsey &amp; Company: </a:t>
            </a: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 Organizational Outcomes</a:t>
            </a:r>
            <a:endParaRPr lang="en-US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br>
              <a:rPr lang="en-US" b="0" dirty="0">
                <a:effectLst/>
              </a:rPr>
            </a:b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Direction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Shared Vision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Strategic Clarity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Employee Involvement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Innovation and Learning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Top-down innovation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Bottom-up innovation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Knowledge sharing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Leadership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Authoritative Leadership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Consultative Leadership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Supportive Leadership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Challenging Leadership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Coordination and Control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People performance review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Operational management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Financial management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Professional standards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Risk management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Capabilities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Talent acquisition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Talent development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Process-based capabilities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Outsourced expertise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Motivation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Meaningful values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Inspirational leaders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Career opportunities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Financial incentives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Rewards and recognition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Work Environment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Open and trusting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Internally competitive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Operationally disciplined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Creative and entrepreneurial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Accountability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Role clarity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Performance contracts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Consequence management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Personal ownership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External orientation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Capturing external ideas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Customer focus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Competitive insights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Business partnerships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Government / Community relations</a:t>
            </a:r>
          </a:p>
          <a:p>
            <a:br>
              <a:rPr lang="en-US" b="0" dirty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62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29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layout of fishbone – aptitude and culture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the main elements of each (Have definitions prepared in case detailed questions asked)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the sub-elements below each main bone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84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in detail each element and use of asterisks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63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Discuss mentality behind scoring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6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online survey created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7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major bones and elements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Surveys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04EC18-76A4-4364-921A-09EE1D79BB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6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2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7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2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7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2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8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5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3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5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2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67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rosene@purdue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rmentzer@purdue.ed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surveymonkey.com/r/VSRYT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2AF0B-5C51-451A-AE83-C10DB59C0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494791"/>
          </a:xfrm>
        </p:spPr>
        <p:txBody>
          <a:bodyPr>
            <a:normAutofit/>
          </a:bodyPr>
          <a:lstStyle/>
          <a:p>
            <a:r>
              <a:rPr lang="en-US" sz="4400">
                <a:latin typeface="Aharoni" panose="02010803020104030203" pitchFamily="2" charset="-79"/>
                <a:cs typeface="Aharoni" panose="02010803020104030203" pitchFamily="2" charset="-79"/>
              </a:rPr>
              <a:t>Organizational Health - A New Methodology &amp; Survey for Measuring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A181CA1-5861-43F3-83C6-6F2A0089B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6746" y="639097"/>
            <a:ext cx="2785973" cy="274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purdue university logo">
            <a:extLst>
              <a:ext uri="{FF2B5EF4-FFF2-40B4-BE49-F238E27FC236}">
                <a16:creationId xmlns:a16="http://schemas.microsoft.com/office/drawing/2014/main" id="{9586EEF9-4A6A-4884-B243-54231D317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4033560"/>
            <a:ext cx="5452534" cy="162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193">
            <a:extLst>
              <a:ext uri="{FF2B5EF4-FFF2-40B4-BE49-F238E27FC236}">
                <a16:creationId xmlns:a16="http://schemas.microsoft.com/office/drawing/2014/main" id="{1672A3B1-8EDA-4659-B988-1CE1EBCB0D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1036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84066A-2969-4A05-8008-642DE91D0C6E}"/>
              </a:ext>
            </a:extLst>
          </p:cNvPr>
          <p:cNvSpPr txBox="1"/>
          <p:nvPr/>
        </p:nvSpPr>
        <p:spPr>
          <a:xfrm>
            <a:off x="1020932" y="1491449"/>
            <a:ext cx="10511161" cy="9410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CA1C3-EC02-4168-9590-D3179EF0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95928"/>
            <a:ext cx="9292554" cy="46207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Organizational Health Fishbone Survey: Preview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7668C7-F043-4223-AB22-6FA5D4B9F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209" y="234473"/>
            <a:ext cx="9771224" cy="31226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322905-EF9A-4203-B15C-F04F694D96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209" y="3499011"/>
            <a:ext cx="9587581" cy="2755052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693928C2-AA62-4F88-A8A6-059690F49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559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9D5A-F777-4BCE-963C-638CF855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Organizational Health Support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777E9-D55A-4A62-8ECB-6F363F77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132801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 Metric to evaluate factors contributing to the </a:t>
            </a:r>
            <a:r>
              <a:rPr lang="en-US" sz="2400" dirty="0">
                <a:solidFill>
                  <a:srgbClr val="FF0000"/>
                </a:solidFill>
              </a:rPr>
              <a:t>six</a:t>
            </a:r>
            <a:r>
              <a:rPr lang="en-US" sz="2400" dirty="0"/>
              <a:t> key fishbone elements of Organizational Health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 Include </a:t>
            </a:r>
            <a:r>
              <a:rPr lang="en-US" sz="2400" i="1" dirty="0"/>
              <a:t>standards, methods, programs, information, etc</a:t>
            </a:r>
            <a:r>
              <a:rPr lang="en-US" sz="2400" dirty="0"/>
              <a:t>. to improve upon or properly maintain any organizational health element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 Tables divided into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“Essentials” or “must haves” (blue color)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“Excellence” or “must wins” (amber color)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E134C17-394F-499C-993F-165318F8A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33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84066A-2969-4A05-8008-642DE91D0C6E}"/>
              </a:ext>
            </a:extLst>
          </p:cNvPr>
          <p:cNvSpPr txBox="1"/>
          <p:nvPr/>
        </p:nvSpPr>
        <p:spPr>
          <a:xfrm>
            <a:off x="1020932" y="1491449"/>
            <a:ext cx="10511161" cy="9410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CA1C3-EC02-4168-9590-D3179EF0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95928"/>
            <a:ext cx="9292554" cy="46207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Organizational Health Support Tables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BE72D1-35FB-43B5-B8FA-A35FCF385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593" y="0"/>
            <a:ext cx="4854814" cy="6395928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95C9732-C557-448C-B9A2-FEBDFD819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70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84066A-2969-4A05-8008-642DE91D0C6E}"/>
              </a:ext>
            </a:extLst>
          </p:cNvPr>
          <p:cNvSpPr txBox="1"/>
          <p:nvPr/>
        </p:nvSpPr>
        <p:spPr>
          <a:xfrm>
            <a:off x="1020932" y="1491449"/>
            <a:ext cx="10511161" cy="9410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CA1C3-EC02-4168-9590-D3179EF0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95928"/>
            <a:ext cx="9292554" cy="46207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Organizational Health Support Tables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AC0CEE-5D37-4C61-9995-BEA1B12E5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020" y="0"/>
            <a:ext cx="4571679" cy="6395928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046AD2A3-CFB5-4DE4-85B1-A50B536A7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896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84066A-2969-4A05-8008-642DE91D0C6E}"/>
              </a:ext>
            </a:extLst>
          </p:cNvPr>
          <p:cNvSpPr txBox="1"/>
          <p:nvPr/>
        </p:nvSpPr>
        <p:spPr>
          <a:xfrm>
            <a:off x="1020932" y="1491449"/>
            <a:ext cx="10511161" cy="9410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CA1C3-EC02-4168-9590-D3179EF0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95928"/>
            <a:ext cx="9292554" cy="46207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Organizational Health Support Tables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7BA280-FC94-4D5F-9A15-5BAB67A22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452" y="0"/>
            <a:ext cx="4555095" cy="6395928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FB9C739-E8C5-4D1D-BF9F-5283865ED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987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9D5A-F777-4BCE-963C-638CF8554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92384" cy="1450757"/>
          </a:xfrm>
        </p:spPr>
        <p:txBody>
          <a:bodyPr>
            <a:normAutofit/>
          </a:bodyPr>
          <a:lstStyle/>
          <a:p>
            <a:r>
              <a:rPr lang="en-US" sz="4000" dirty="0"/>
              <a:t>Process Safety Metric Expanded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3B7B1A-F302-4BAC-935F-8AAB91ED9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601" y="1945059"/>
            <a:ext cx="3881600" cy="43743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746D648-EF4C-462E-9EF8-6C3356EC0C9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9"/>
          <a:stretch/>
        </p:blipFill>
        <p:spPr>
          <a:xfrm>
            <a:off x="6096000" y="2750442"/>
            <a:ext cx="4622292" cy="335032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D2063CC7-E3A4-4E58-A059-63CD40FD8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435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842F-B517-475B-920A-16DCA9C7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FF285-109E-4FCF-B96F-2EE0D5C7D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000" y="1996806"/>
            <a:ext cx="7511551" cy="4424854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Three industry partners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2021 semester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Those in organization who might complete survey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 Safety Lead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Safety Lead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Operations Manager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b="0" i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HR Manager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/>
              <a:t> Role of Company in </a:t>
            </a:r>
            <a:r>
              <a:rPr lang="en-US" dirty="0">
                <a:solidFill>
                  <a:srgbClr val="FF0000"/>
                </a:solidFill>
              </a:rPr>
              <a:t>Purdue</a:t>
            </a:r>
            <a:r>
              <a:rPr lang="en-US" dirty="0"/>
              <a:t> Research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Review and comment on OH material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Missing metrics of fishbone, support tables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Suggest improvements on fishbone, support tables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Comment on future application of OH metric tools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D4C4310-BA3C-4F3B-883F-C25FE159C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2EB01B-1F0A-4696-974D-6F48238FA333}"/>
              </a:ext>
            </a:extLst>
          </p:cNvPr>
          <p:cNvSpPr txBox="1">
            <a:spLocks/>
          </p:cNvSpPr>
          <p:nvPr/>
        </p:nvSpPr>
        <p:spPr>
          <a:xfrm>
            <a:off x="566928" y="1955475"/>
            <a:ext cx="4651248" cy="44248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579786-3424-4C76-BB2D-EA6233068CEC}"/>
              </a:ext>
            </a:extLst>
          </p:cNvPr>
          <p:cNvSpPr txBox="1"/>
          <p:nvPr/>
        </p:nvSpPr>
        <p:spPr>
          <a:xfrm>
            <a:off x="3595404" y="2890391"/>
            <a:ext cx="5062151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928" marR="0" lvl="2" indent="-18288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ova Light" panose="020F0502020204030204"/>
                <a:ea typeface="+mn-ea"/>
                <a:cs typeface="+mn-cs"/>
              </a:rPr>
              <a:t>Unit Superintendents</a:t>
            </a:r>
          </a:p>
          <a:p>
            <a:pPr marL="566928" marR="0" lvl="2" indent="-18288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ova Light" panose="020F0502020204030204"/>
                <a:ea typeface="+mn-ea"/>
                <a:cs typeface="+mn-cs"/>
              </a:rPr>
              <a:t>Maintenance Manager</a:t>
            </a:r>
          </a:p>
          <a:p>
            <a:pPr marL="566928" marR="0" lvl="2" indent="-18288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ova Light" panose="020F0502020204030204"/>
                <a:ea typeface="+mn-ea"/>
                <a:cs typeface="+mn-cs"/>
              </a:rPr>
              <a:t>Engineering Manager</a:t>
            </a:r>
          </a:p>
        </p:txBody>
      </p:sp>
    </p:spTree>
    <p:extLst>
      <p:ext uri="{BB962C8B-B14F-4D97-AF65-F5344CB8AC3E}">
        <p14:creationId xmlns:p14="http://schemas.microsoft.com/office/powerpoint/2010/main" val="3211770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842F-B517-475B-920A-16DCA9C7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&amp;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FF285-109E-4FCF-B96F-2EE0D5C7D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44415"/>
            <a:ext cx="10058400" cy="4424854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 OH Fishbone Metric and Metric Support Tables provide opportunity to </a:t>
            </a:r>
            <a:r>
              <a:rPr lang="en-US" sz="2400" i="1" dirty="0"/>
              <a:t>increase performance </a:t>
            </a:r>
            <a:r>
              <a:rPr lang="en-US" sz="2400" dirty="0"/>
              <a:t>&amp; </a:t>
            </a:r>
            <a:r>
              <a:rPr lang="en-US" sz="2400" i="1" dirty="0"/>
              <a:t>continuously improve</a:t>
            </a:r>
            <a:r>
              <a:rPr lang="en-US" sz="2400" dirty="0"/>
              <a:t> each element of organizational health through </a:t>
            </a:r>
            <a:r>
              <a:rPr lang="en-US" sz="2400" b="1" i="1" dirty="0"/>
              <a:t>tangible scoring metrics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 If elements of fishbone and metric support tables are </a:t>
            </a:r>
            <a:r>
              <a:rPr lang="en-US" sz="2400" dirty="0">
                <a:solidFill>
                  <a:srgbClr val="FF0000"/>
                </a:solidFill>
              </a:rPr>
              <a:t>assessed,</a:t>
            </a:r>
            <a:r>
              <a:rPr lang="en-US" sz="2400" dirty="0"/>
              <a:t> reviewed, enforced, and audited then a </a:t>
            </a:r>
            <a:r>
              <a:rPr lang="en-US" sz="2400" i="1" dirty="0"/>
              <a:t>safer and healthier work environment </a:t>
            </a:r>
            <a:r>
              <a:rPr lang="en-US" sz="2400" dirty="0"/>
              <a:t>can result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 Looking for </a:t>
            </a:r>
            <a:r>
              <a:rPr lang="en-US" sz="2400" dirty="0">
                <a:solidFill>
                  <a:srgbClr val="FF0000"/>
                </a:solidFill>
              </a:rPr>
              <a:t>Additional</a:t>
            </a:r>
            <a:r>
              <a:rPr lang="en-US" sz="2400" dirty="0"/>
              <a:t> Industry Partners to Pilot Organization Health Metrics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Contact Information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Elizabeth Rosene: </a:t>
            </a:r>
            <a:r>
              <a:rPr lang="en-US" sz="1600" dirty="0">
                <a:hlinkClick r:id="rId3"/>
              </a:rPr>
              <a:t>erosene@purdue.edu</a:t>
            </a:r>
            <a:endParaRPr lang="en-US" sz="16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Professor Ray Mentzer: </a:t>
            </a:r>
            <a:r>
              <a:rPr lang="en-US" sz="1600" dirty="0">
                <a:hlinkClick r:id="rId4"/>
              </a:rPr>
              <a:t>rmentzer@purdue.edu</a:t>
            </a:r>
            <a:endParaRPr lang="en-US" sz="1600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0AA021A-5E1D-4850-8A33-28CBB4C08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641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D92A-9A8F-454B-A953-9CE89E65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1984248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CB24F71D-918C-4918-9206-5C425C591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11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9D5A-F777-4BCE-963C-638CF855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Organization Health Research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777E9-D55A-4A62-8ECB-6F363F77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3746" y="2060813"/>
            <a:ext cx="6300400" cy="4180190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000" b="1" dirty="0"/>
              <a:t>Undergraduate Researchers: </a:t>
            </a:r>
            <a:r>
              <a:rPr lang="en-US" sz="2000" dirty="0"/>
              <a:t>Elizabeth Rosene (2 semesters), Benjamin Hall (1 semester)</a:t>
            </a:r>
            <a:endParaRPr lang="en-US" sz="14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000" b="1" dirty="0"/>
              <a:t>Research Partners</a:t>
            </a:r>
            <a:r>
              <a:rPr lang="en-US" sz="2000" dirty="0"/>
              <a:t>: Professor Ray Mentzer, Marsh, American Chemistry Council (ACC)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000" dirty="0"/>
              <a:t> 2</a:t>
            </a:r>
            <a:r>
              <a:rPr lang="en-US" sz="2000" baseline="30000" dirty="0"/>
              <a:t>nd</a:t>
            </a:r>
            <a:r>
              <a:rPr lang="en-US" sz="2000" dirty="0"/>
              <a:t> Semester undergraduate research project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2000" dirty="0"/>
              <a:t>Draws upon work from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McKinsey &amp; Company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BST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CCPS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4746BDA-C6C7-4383-A819-408AF8C4A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BF5AC7D-D28A-437D-B236-663651C9EDB4}"/>
              </a:ext>
            </a:extLst>
          </p:cNvPr>
          <p:cNvSpPr txBox="1">
            <a:spLocks/>
          </p:cNvSpPr>
          <p:nvPr/>
        </p:nvSpPr>
        <p:spPr>
          <a:xfrm>
            <a:off x="1271860" y="1910687"/>
            <a:ext cx="4311220" cy="24512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ClrTx/>
              <a:buFont typeface="Wingdings" panose="05000000000000000000" pitchFamily="2" charset="2"/>
              <a:buChar char="§"/>
            </a:pPr>
            <a:r>
              <a:rPr lang="en-US" sz="2200" b="1" dirty="0"/>
              <a:t>Objective Statement</a:t>
            </a:r>
            <a:r>
              <a:rPr lang="en-US" sz="2200" dirty="0"/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This study examines ‘organizational health’, </a:t>
            </a:r>
            <a:r>
              <a:rPr lang="en-US" sz="2000" i="1" dirty="0"/>
              <a:t>what it consists of</a:t>
            </a:r>
            <a:r>
              <a:rPr lang="en-US" sz="2000" dirty="0"/>
              <a:t>, </a:t>
            </a:r>
            <a:r>
              <a:rPr lang="en-US" sz="2000" i="1" dirty="0"/>
              <a:t>how it is measured</a:t>
            </a:r>
            <a:r>
              <a:rPr lang="en-US" sz="2000" dirty="0"/>
              <a:t>, and </a:t>
            </a:r>
            <a:r>
              <a:rPr lang="en-US" sz="2000" i="1" dirty="0"/>
              <a:t>keys to improvement</a:t>
            </a:r>
            <a:r>
              <a:rPr lang="en-US" sz="2000" dirty="0"/>
              <a:t>.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3E2DD95-CB43-49B5-8002-051488980EA3}"/>
              </a:ext>
            </a:extLst>
          </p:cNvPr>
          <p:cNvCxnSpPr/>
          <p:nvPr/>
        </p:nvCxnSpPr>
        <p:spPr>
          <a:xfrm>
            <a:off x="5718412" y="1910687"/>
            <a:ext cx="0" cy="446964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00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9D5A-F777-4BCE-963C-638CF855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Safety Culture vs. Organizational Health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4746BDA-C6C7-4383-A819-408AF8C4A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77AC54A-69F6-4C8D-AD9B-49864C2F1ECC}"/>
              </a:ext>
            </a:extLst>
          </p:cNvPr>
          <p:cNvSpPr/>
          <p:nvPr/>
        </p:nvSpPr>
        <p:spPr>
          <a:xfrm>
            <a:off x="1371270" y="2109216"/>
            <a:ext cx="4247798" cy="4011168"/>
          </a:xfrm>
          <a:prstGeom prst="roundRect">
            <a:avLst/>
          </a:prstGeom>
          <a:noFill/>
          <a:ln w="190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B39D22-9A7F-4124-8701-D10D435CFAFA}"/>
              </a:ext>
            </a:extLst>
          </p:cNvPr>
          <p:cNvSpPr txBox="1"/>
          <p:nvPr/>
        </p:nvSpPr>
        <p:spPr>
          <a:xfrm>
            <a:off x="2642861" y="1926336"/>
            <a:ext cx="19141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+mj-lt"/>
              </a:rPr>
              <a:t>Safety Culture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47C2A5F-119B-43A7-B93F-0EDBC54141EA}"/>
              </a:ext>
            </a:extLst>
          </p:cNvPr>
          <p:cNvSpPr txBox="1">
            <a:spLocks/>
          </p:cNvSpPr>
          <p:nvPr/>
        </p:nvSpPr>
        <p:spPr>
          <a:xfrm>
            <a:off x="6844460" y="2261924"/>
            <a:ext cx="3976271" cy="35704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r>
              <a:rPr lang="en-US" sz="1700" b="1" dirty="0"/>
              <a:t> </a:t>
            </a:r>
            <a:r>
              <a:rPr lang="en-US" sz="1700" dirty="0"/>
              <a:t>Composed of organizational culture and capability</a:t>
            </a:r>
            <a:endParaRPr lang="en-US" sz="15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700" dirty="0"/>
              <a:t> Organization’s ability to align around a common vision, execute that vision, and renew itself through innovation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700" dirty="0"/>
              <a:t> Important to company’s </a:t>
            </a:r>
            <a:r>
              <a:rPr lang="en-US" sz="1700" i="1" dirty="0"/>
              <a:t>sustainability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i="1" dirty="0"/>
              <a:t>Capacity to learn and motivation to make continuous change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i="1" dirty="0">
                <a:solidFill>
                  <a:srgbClr val="FF0000"/>
                </a:solidFill>
              </a:rPr>
              <a:t>Achieve &amp; maintain </a:t>
            </a:r>
            <a:r>
              <a:rPr lang="en-US" sz="1500" i="1" dirty="0"/>
              <a:t>high performance</a:t>
            </a:r>
            <a:endParaRPr lang="en-US" sz="1100" i="1" dirty="0"/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700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B5E43D3-1BF6-4F93-81EB-985C905372B2}"/>
              </a:ext>
            </a:extLst>
          </p:cNvPr>
          <p:cNvSpPr/>
          <p:nvPr/>
        </p:nvSpPr>
        <p:spPr>
          <a:xfrm>
            <a:off x="6572934" y="2109216"/>
            <a:ext cx="4457329" cy="4011168"/>
          </a:xfrm>
          <a:prstGeom prst="roundRect">
            <a:avLst/>
          </a:prstGeom>
          <a:noFill/>
          <a:ln w="190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F38F2F-1E0D-4C79-8A2E-778C3CAF3ACB}"/>
              </a:ext>
            </a:extLst>
          </p:cNvPr>
          <p:cNvSpPr txBox="1"/>
          <p:nvPr/>
        </p:nvSpPr>
        <p:spPr>
          <a:xfrm>
            <a:off x="7579140" y="1926336"/>
            <a:ext cx="253231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+mj-lt"/>
              </a:rPr>
              <a:t>Organizational Health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96AAA11-1F36-44EA-A7C8-CF558E9AE670}"/>
              </a:ext>
            </a:extLst>
          </p:cNvPr>
          <p:cNvSpPr txBox="1">
            <a:spLocks/>
          </p:cNvSpPr>
          <p:nvPr/>
        </p:nvSpPr>
        <p:spPr>
          <a:xfrm>
            <a:off x="1562369" y="2528188"/>
            <a:ext cx="3976271" cy="29087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§"/>
            </a:pPr>
            <a:r>
              <a:rPr lang="en-US" sz="1700" b="1" dirty="0"/>
              <a:t> </a:t>
            </a:r>
            <a:r>
              <a:rPr lang="en-US" sz="1700" dirty="0"/>
              <a:t>Shared beliefs, practices, &amp; attitudes toward safety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500" dirty="0"/>
              <a:t> Through design or default</a:t>
            </a: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§"/>
            </a:pPr>
            <a:r>
              <a:rPr lang="en-US" sz="1700" dirty="0"/>
              <a:t> Shaped by leadership with clear expectations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500" dirty="0"/>
              <a:t>Leaders &amp; employees show caring for each other: stories, observations, and conversations</a:t>
            </a:r>
            <a:endParaRPr lang="en-US" sz="17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700" dirty="0"/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§"/>
            </a:pPr>
            <a:endParaRPr lang="en-US" sz="1100" i="1" dirty="0"/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6496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9D5A-F777-4BCE-963C-638CF855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Development of  Research &amp; Tools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4746BDA-C6C7-4383-A819-408AF8C4A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2537396-2567-4070-8CED-5FD993ED9BF3}"/>
              </a:ext>
            </a:extLst>
          </p:cNvPr>
          <p:cNvSpPr txBox="1">
            <a:spLocks/>
          </p:cNvSpPr>
          <p:nvPr/>
        </p:nvSpPr>
        <p:spPr>
          <a:xfrm>
            <a:off x="1173006" y="1910687"/>
            <a:ext cx="9577372" cy="418019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Void in area </a:t>
            </a:r>
            <a:r>
              <a:rPr lang="en-US" sz="2400" dirty="0"/>
              <a:t>of organizational health (OH)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No metric available for measuring current OH or providing </a:t>
            </a:r>
            <a:r>
              <a:rPr lang="en-US" sz="1800" dirty="0">
                <a:solidFill>
                  <a:srgbClr val="FF0000"/>
                </a:solidFill>
              </a:rPr>
              <a:t>guidance</a:t>
            </a:r>
            <a:r>
              <a:rPr lang="en-US" sz="1800" dirty="0"/>
              <a:t> to improve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High performance in OH difficult to achieve without </a:t>
            </a:r>
            <a:r>
              <a:rPr lang="en-US" sz="1800" dirty="0">
                <a:solidFill>
                  <a:srgbClr val="FF0000"/>
                </a:solidFill>
              </a:rPr>
              <a:t>commitment &amp; resources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Prior development </a:t>
            </a:r>
            <a:r>
              <a:rPr lang="en-US" sz="2400" dirty="0"/>
              <a:t>of OH tools from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McKinsey &amp; Company</a:t>
            </a:r>
            <a:r>
              <a:rPr lang="en-US" sz="1800" dirty="0"/>
              <a:t>: Definition of &amp; Key Organizational Outcomes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BST</a:t>
            </a:r>
            <a:r>
              <a:rPr lang="en-US" sz="1800" dirty="0"/>
              <a:t>: Idea of Organization Culture and Organization Capability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CCPS</a:t>
            </a:r>
            <a:r>
              <a:rPr lang="en-US" sz="1800" dirty="0"/>
              <a:t>: Core Principles to Drive Performance Improvement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9577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9D5A-F777-4BCE-963C-638CF855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Development of  Research &amp; Tools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4746BDA-C6C7-4383-A819-408AF8C4A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2537396-2567-4070-8CED-5FD993ED9BF3}"/>
              </a:ext>
            </a:extLst>
          </p:cNvPr>
          <p:cNvSpPr txBox="1">
            <a:spLocks/>
          </p:cNvSpPr>
          <p:nvPr/>
        </p:nvSpPr>
        <p:spPr>
          <a:xfrm>
            <a:off x="878716" y="1889667"/>
            <a:ext cx="8077327" cy="418019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OH metric fishbone model developed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Provides visual representation of key factors of OH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Fishbone design allows for proper division of OH elements (aptitude &amp; culture), and </a:t>
            </a:r>
            <a:r>
              <a:rPr lang="en-US" sz="1800" dirty="0">
                <a:solidFill>
                  <a:srgbClr val="FF0000"/>
                </a:solidFill>
              </a:rPr>
              <a:t>providing grouping </a:t>
            </a:r>
            <a:r>
              <a:rPr lang="en-US" sz="1800" dirty="0"/>
              <a:t>of associated metric elements while also showcasing key factors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b="1" dirty="0"/>
              <a:t>OH metric support tables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 Provides additional </a:t>
            </a:r>
            <a:r>
              <a:rPr lang="en-US" sz="1800" dirty="0">
                <a:solidFill>
                  <a:srgbClr val="FF0000"/>
                </a:solidFill>
              </a:rPr>
              <a:t>guidance</a:t>
            </a:r>
            <a:r>
              <a:rPr lang="en-US" sz="1800" dirty="0"/>
              <a:t> to further analyze and improve upon OH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Pulls tangible standards, programs, etc. </a:t>
            </a:r>
            <a:r>
              <a:rPr lang="en-US" sz="1800" dirty="0">
                <a:solidFill>
                  <a:srgbClr val="FF0000"/>
                </a:solidFill>
              </a:rPr>
              <a:t>to create an interactive </a:t>
            </a:r>
            <a:r>
              <a:rPr lang="en-US" sz="1800" dirty="0"/>
              <a:t>and in-depth resource for </a:t>
            </a:r>
            <a:r>
              <a:rPr lang="en-US" sz="1800" dirty="0">
                <a:solidFill>
                  <a:srgbClr val="FF0000"/>
                </a:solidFill>
              </a:rPr>
              <a:t>one time or periodic </a:t>
            </a:r>
            <a:r>
              <a:rPr lang="en-US" sz="1800" dirty="0"/>
              <a:t>company use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2050" name="Picture 2" descr="47 Great Fishbone Diagram Templates &amp; Examples [Word, Excel]">
            <a:extLst>
              <a:ext uri="{FF2B5EF4-FFF2-40B4-BE49-F238E27FC236}">
                <a16:creationId xmlns:a16="http://schemas.microsoft.com/office/drawing/2014/main" id="{997977FA-8FF9-429C-8CBE-9766B4237A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3" t="11186" r="4304" b="2376"/>
          <a:stretch/>
        </p:blipFill>
        <p:spPr bwMode="auto">
          <a:xfrm>
            <a:off x="8586960" y="2235037"/>
            <a:ext cx="3567185" cy="218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524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84066A-2969-4A05-8008-642DE91D0C6E}"/>
              </a:ext>
            </a:extLst>
          </p:cNvPr>
          <p:cNvSpPr txBox="1"/>
          <p:nvPr/>
        </p:nvSpPr>
        <p:spPr>
          <a:xfrm>
            <a:off x="1020932" y="1491449"/>
            <a:ext cx="10511161" cy="9410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CA1C3-EC02-4168-9590-D3179EF0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95928"/>
            <a:ext cx="9292554" cy="46207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Organizational Health Fishbone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BEF9B2-3D11-4992-A419-D91A72DA9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324" y="0"/>
            <a:ext cx="8149351" cy="638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25AC420-DE0B-459F-B293-4DB80B81A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074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9D5A-F777-4BCE-963C-638CF8554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244899" cy="1450757"/>
          </a:xfrm>
        </p:spPr>
        <p:txBody>
          <a:bodyPr>
            <a:normAutofit/>
          </a:bodyPr>
          <a:lstStyle/>
          <a:p>
            <a:r>
              <a:rPr lang="en-US" sz="4000" dirty="0"/>
              <a:t>Process Safety, Occupational Health &amp; Safety Elements </a:t>
            </a:r>
            <a:r>
              <a:rPr lang="en-US" sz="4000" dirty="0">
                <a:solidFill>
                  <a:srgbClr val="FF0000"/>
                </a:solidFill>
              </a:rPr>
              <a:t>Further</a:t>
            </a:r>
            <a:r>
              <a:rPr lang="en-US" sz="4000" dirty="0"/>
              <a:t> Explained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4746BDA-C6C7-4383-A819-408AF8C4A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B40C025B-BD63-4A46-B1E1-B365D041C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190709"/>
              </p:ext>
            </p:extLst>
          </p:nvPr>
        </p:nvGraphicFramePr>
        <p:xfrm>
          <a:off x="1097280" y="2107030"/>
          <a:ext cx="4147382" cy="3999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47382">
                  <a:extLst>
                    <a:ext uri="{9D8B030D-6E8A-4147-A177-3AD203B41FA5}">
                      <a16:colId xmlns:a16="http://schemas.microsoft.com/office/drawing/2014/main" val="4031481841"/>
                    </a:ext>
                  </a:extLst>
                </a:gridCol>
              </a:tblGrid>
              <a:tr h="6665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+mj-lt"/>
                        </a:rPr>
                        <a:t>Process Safety</a:t>
                      </a:r>
                    </a:p>
                  </a:txBody>
                  <a:tcPr anchor="ctr">
                    <a:solidFill>
                      <a:srgbClr val="00990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813598"/>
                  </a:ext>
                </a:extLst>
              </a:tr>
              <a:tr h="666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KPIs*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5026074"/>
                  </a:ext>
                </a:extLst>
              </a:tr>
              <a:tr h="666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Hazard Analysis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098306"/>
                  </a:ext>
                </a:extLst>
              </a:tr>
              <a:tr h="666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Emergency Response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3026177"/>
                  </a:ext>
                </a:extLst>
              </a:tr>
              <a:tr h="666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Incident Investigation*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4301751"/>
                  </a:ext>
                </a:extLst>
              </a:tr>
              <a:tr h="666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Management of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4182100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6306BC6B-E84E-48A5-988F-B5F432274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55895"/>
              </p:ext>
            </p:extLst>
          </p:nvPr>
        </p:nvGraphicFramePr>
        <p:xfrm>
          <a:off x="6651997" y="2440320"/>
          <a:ext cx="4147382" cy="33329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47382">
                  <a:extLst>
                    <a:ext uri="{9D8B030D-6E8A-4147-A177-3AD203B41FA5}">
                      <a16:colId xmlns:a16="http://schemas.microsoft.com/office/drawing/2014/main" val="4031481841"/>
                    </a:ext>
                  </a:extLst>
                </a:gridCol>
              </a:tblGrid>
              <a:tr h="6665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+mj-lt"/>
                        </a:rPr>
                        <a:t>Occupational Health &amp; Safety</a:t>
                      </a:r>
                    </a:p>
                  </a:txBody>
                  <a:tcPr anchor="ctr">
                    <a:solidFill>
                      <a:srgbClr val="CC990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813598"/>
                  </a:ext>
                </a:extLst>
              </a:tr>
              <a:tr h="666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Audit &amp; Assurance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5026074"/>
                  </a:ext>
                </a:extLst>
              </a:tr>
              <a:tr h="666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Employee Health Promotion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098306"/>
                  </a:ext>
                </a:extLst>
              </a:tr>
              <a:tr h="666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Job Safety Analysis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3026177"/>
                  </a:ext>
                </a:extLst>
              </a:tr>
              <a:tr h="666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Safety Management System*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4301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803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84066A-2969-4A05-8008-642DE91D0C6E}"/>
              </a:ext>
            </a:extLst>
          </p:cNvPr>
          <p:cNvSpPr txBox="1"/>
          <p:nvPr/>
        </p:nvSpPr>
        <p:spPr>
          <a:xfrm>
            <a:off x="1020932" y="1491449"/>
            <a:ext cx="10511161" cy="9410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CA1C3-EC02-4168-9590-D3179EF0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95928"/>
            <a:ext cx="9292554" cy="46207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Organizational Health Fishbone Scoring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EC7489-22A1-4575-9CA5-9B0987B09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483" y="0"/>
            <a:ext cx="9319033" cy="6395928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30824EE-9B45-4070-9AEA-279DAE5DB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913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84066A-2969-4A05-8008-642DE91D0C6E}"/>
              </a:ext>
            </a:extLst>
          </p:cNvPr>
          <p:cNvSpPr txBox="1"/>
          <p:nvPr/>
        </p:nvSpPr>
        <p:spPr>
          <a:xfrm>
            <a:off x="1020932" y="1491449"/>
            <a:ext cx="10511161" cy="94103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CA1C3-EC02-4168-9590-D3179EF0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95928"/>
            <a:ext cx="9292554" cy="46207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Organizational Health Fishbone Survey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248256-6FAB-4FCF-A437-3D175E696C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939" y="204638"/>
            <a:ext cx="9162119" cy="542579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3A03745-E65E-423A-A93C-6361F9BD1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5630432"/>
            <a:ext cx="10058400" cy="122756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hlinkClick r:id="rId4"/>
              </a:rPr>
              <a:t>https://www.surveymonkey.com/r/VSRYTCY</a:t>
            </a:r>
            <a:endParaRPr lang="en-US" sz="2400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F0330037-8811-4734-921F-E69F36285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5680" y="5396841"/>
            <a:ext cx="998465" cy="98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7569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1081</Words>
  <Application>Microsoft Office PowerPoint</Application>
  <PresentationFormat>Widescreen</PresentationFormat>
  <Paragraphs>174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Aharoni</vt:lpstr>
      <vt:lpstr>Arial</vt:lpstr>
      <vt:lpstr>Arial Nova Light</vt:lpstr>
      <vt:lpstr>Bembo</vt:lpstr>
      <vt:lpstr>Calibri</vt:lpstr>
      <vt:lpstr>Times New Roman</vt:lpstr>
      <vt:lpstr>Wingdings</vt:lpstr>
      <vt:lpstr>RetrospectVTI</vt:lpstr>
      <vt:lpstr>Organizational Health - A New Methodology &amp; Survey for Measuring</vt:lpstr>
      <vt:lpstr>Organization Health Research Overview</vt:lpstr>
      <vt:lpstr>Safety Culture vs. Organizational Health</vt:lpstr>
      <vt:lpstr>Development of  Research &amp; Tools</vt:lpstr>
      <vt:lpstr>Development of  Research &amp; Tools</vt:lpstr>
      <vt:lpstr>Organizational Health Fishbone</vt:lpstr>
      <vt:lpstr>Process Safety, Occupational Health &amp; Safety Elements Further Explained</vt:lpstr>
      <vt:lpstr>Organizational Health Fishbone Scoring</vt:lpstr>
      <vt:lpstr>Organizational Health Fishbone Survey</vt:lpstr>
      <vt:lpstr>Organizational Health Fishbone Survey: Preview</vt:lpstr>
      <vt:lpstr>Organizational Health Support Tables</vt:lpstr>
      <vt:lpstr>Organizational Health Support Tables</vt:lpstr>
      <vt:lpstr>Organizational Health Support Tables</vt:lpstr>
      <vt:lpstr>Organizational Health Support Tables</vt:lpstr>
      <vt:lpstr>Process Safety Metric Expanded</vt:lpstr>
      <vt:lpstr>Company Involvement</vt:lpstr>
      <vt:lpstr>Conclusions &amp; Recommendations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Health Research</dc:title>
  <dc:creator>Elizabeth Sophia Rosene</dc:creator>
  <cp:lastModifiedBy>Ray Mentzer</cp:lastModifiedBy>
  <cp:revision>55</cp:revision>
  <dcterms:created xsi:type="dcterms:W3CDTF">2021-02-19T04:30:31Z</dcterms:created>
  <dcterms:modified xsi:type="dcterms:W3CDTF">2021-05-18T12:21:12Z</dcterms:modified>
</cp:coreProperties>
</file>